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  <p:sldMasterId id="2147483660" r:id="rId2"/>
  </p:sldMasterIdLst>
  <p:notesMasterIdLst>
    <p:notesMasterId r:id="rId18"/>
  </p:notesMasterIdLst>
  <p:handoutMasterIdLst>
    <p:handoutMasterId r:id="rId19"/>
  </p:handoutMasterIdLst>
  <p:sldIdLst>
    <p:sldId id="258" r:id="rId3"/>
    <p:sldId id="262" r:id="rId4"/>
    <p:sldId id="263" r:id="rId5"/>
    <p:sldId id="264" r:id="rId6"/>
    <p:sldId id="265" r:id="rId7"/>
    <p:sldId id="266" r:id="rId8"/>
    <p:sldId id="270" r:id="rId9"/>
    <p:sldId id="256" r:id="rId10"/>
    <p:sldId id="273" r:id="rId11"/>
    <p:sldId id="274" r:id="rId12"/>
    <p:sldId id="267" r:id="rId13"/>
    <p:sldId id="272" r:id="rId14"/>
    <p:sldId id="275" r:id="rId15"/>
    <p:sldId id="276" r:id="rId16"/>
    <p:sldId id="268" r:id="rId17"/>
  </p:sldIdLst>
  <p:sldSz cx="9144000" cy="6858000" type="screen4x3"/>
  <p:notesSz cx="7315200" cy="9601200"/>
  <p:embeddedFontLst>
    <p:embeddedFont>
      <p:font typeface="Calibri" panose="020F0502020204030204" pitchFamily="34" charset="0"/>
      <p:regular r:id="rId20"/>
      <p:bold r:id="rId21"/>
      <p:italic r:id="rId22"/>
      <p:boldItalic r:id="rId23"/>
    </p:embeddedFont>
    <p:embeddedFont>
      <p:font typeface="Tempus Sans ITC" panose="04020404030D07020202" pitchFamily="82" charset="0"/>
      <p:regular r:id="rId2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6086" autoAdjust="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font" Target="fonts/font2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font" Target="fonts/font5.fntdata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font" Target="fonts/font4.fntdata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font" Target="fonts/font3.fntdata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DAA42D5-8F90-4581-A242-EBC5BE1360D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Fall 2021 Gospel Meeting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8CDDE-B23D-4B79-A16B-6734A0840F7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11/7/2021 am class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BED0BC-0695-46E0-9C21-EE8D9AA140D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Donnie V. Rader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C7CBDF-1F8A-49D9-ACBA-47C3FBF37E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B13C6C1F-14DE-4FB3-A8BD-AD7027C723DA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58218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r>
              <a:rPr lang="en-US"/>
              <a:t>Fall 2021 Gospel Meeting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11/7/2021 am class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Donnie V. Rader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0559AD46-70FA-4379-A846-856ADFB6F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7577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11/7/2021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11/7/2021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11/7/2021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11/7/2021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11/7/2021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11/7/2021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11/7/2021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11/7/2021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11/7/2021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11/7/2021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11/7/2021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11/7/2021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11/7/2021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11/7/2021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11/7/2021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11/7/2021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11/7/2021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11/7/2021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11/7/2021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11/7/2021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11/7/2021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11/7/2021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BCC63-68B0-4E3E-B1F0-127B9686A791}" type="datetimeFigureOut">
              <a:rPr lang="en-US" smtClean="0"/>
              <a:pPr/>
              <a:t>11/7/2021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482068919_b3a4569d24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749808"/>
            <a:ext cx="9144000" cy="610819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zoom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BCC63-68B0-4E3E-B1F0-127B9686A791}" type="datetimeFigureOut">
              <a:rPr lang="en-US" smtClean="0"/>
              <a:pPr/>
              <a:t>11/7/2021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482068919_b3a4569d24.jpg"/>
          <p:cNvPicPr>
            <a:picLocks noChangeAspect="1"/>
          </p:cNvPicPr>
          <p:nvPr userDrawn="1"/>
        </p:nvPicPr>
        <p:blipFill>
          <a:blip r:embed="rId13" cstate="print">
            <a:lum bright="70000" contrast="-70000"/>
          </a:blip>
          <a:stretch>
            <a:fillRect/>
          </a:stretch>
        </p:blipFill>
        <p:spPr>
          <a:xfrm>
            <a:off x="0" y="749808"/>
            <a:ext cx="9144000" cy="610819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zoom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953000" y="3657600"/>
            <a:ext cx="1752600" cy="381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85800" y="381000"/>
            <a:ext cx="77724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Acts 27:22-25</a:t>
            </a:r>
          </a:p>
          <a:p>
            <a:pPr algn="ctr"/>
            <a:endParaRPr lang="en-US" sz="1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now I urge you to take heart, for there will be no loss of life among you, but only of the ship. 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For there stood by me this night an angel of the God to whom I belong and whom I serve, 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saying, 'Do not be afraid, Paul; you must be brought before Caesar; and indeed God has granted you all those who sail with you.' 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"Therefore take heart, men, for I believe God that it will be just as it was told me.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14800" y="4419600"/>
            <a:ext cx="4038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Trust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Confidence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Dependence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Reliance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800" decel="100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800" decel="100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uiExpand="1" build="p" bldLvl="5"/>
      <p:bldP spid="4" grpId="0" build="p" bldLvl="5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73559"/>
            <a:ext cx="8229600" cy="76944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marL="400050" indent="-400050" algn="ctr">
              <a:buFont typeface="+mj-lt"/>
              <a:buAutoNum type="romanUcPeriod"/>
            </a:pPr>
            <a:r>
              <a:rPr lang="en-US" sz="4400" b="1" dirty="0">
                <a:latin typeface="Tempus Sans ITC" pitchFamily="82" charset="0"/>
              </a:rPr>
              <a:t>Those Who Faced The Challenge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5800" y="1600200"/>
            <a:ext cx="79248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Believed </a:t>
            </a:r>
            <a:r>
              <a:rPr lang="en-US" sz="2800" b="1" i="1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God &amp; Believed </a:t>
            </a:r>
            <a:r>
              <a:rPr lang="en-US" sz="2800" b="1" i="1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God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Believed </a:t>
            </a:r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God – not Believe </a:t>
            </a:r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God</a:t>
            </a:r>
          </a:p>
          <a:p>
            <a:pPr marL="514350" indent="-514350">
              <a:buFont typeface="+mj-lt"/>
              <a:buAutoNum type="alphaUcPeriod"/>
            </a:pPr>
            <a:endParaRPr lang="en-US" sz="10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Moses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Exo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3:11, 13; 4:1, 10; Num. 20:12)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Gideon (Judges 6:11-27)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Habakkuk (Hab. 1:12ff)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Zacharias (Luke 1:6-25)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Peter (Matt. 26:31-35)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67363" y="304800"/>
            <a:ext cx="510909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6600" b="1" spc="0" dirty="0">
                <a:ln/>
                <a:solidFill>
                  <a:schemeClr val="tx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empus Sans ITC" pitchFamily="82" charset="0"/>
              </a:rPr>
              <a:t>Believing God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2362200"/>
            <a:ext cx="8229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Font typeface="+mj-lt"/>
              <a:buAutoNum type="romanUcPeriod"/>
            </a:pPr>
            <a:r>
              <a:rPr lang="en-US" sz="4400" b="1" dirty="0">
                <a:solidFill>
                  <a:schemeClr val="bg1">
                    <a:lumMod val="75000"/>
                  </a:schemeClr>
                </a:solidFill>
                <a:latin typeface="Tempus Sans ITC" pitchFamily="82" charset="0"/>
              </a:rPr>
              <a:t>Those Who Faced The Challenge</a:t>
            </a:r>
          </a:p>
          <a:p>
            <a:pPr marL="400050" indent="-400050">
              <a:buFont typeface="+mj-lt"/>
              <a:buAutoNum type="romanUcPeriod"/>
            </a:pPr>
            <a:endParaRPr lang="en-US" sz="2400" b="1" dirty="0">
              <a:latin typeface="Tempus Sans ITC" pitchFamily="82" charset="0"/>
            </a:endParaRPr>
          </a:p>
          <a:p>
            <a:pPr marL="400050" indent="-400050">
              <a:buFont typeface="+mj-lt"/>
              <a:buAutoNum type="romanUcPeriod"/>
            </a:pPr>
            <a:r>
              <a:rPr lang="en-US" sz="4400" b="1" dirty="0">
                <a:latin typeface="Tempus Sans ITC" pitchFamily="82" charset="0"/>
              </a:rPr>
              <a:t> Your Challenge</a:t>
            </a:r>
          </a:p>
        </p:txBody>
      </p:sp>
    </p:spTree>
  </p:cSld>
  <p:clrMapOvr>
    <a:masterClrMapping/>
  </p:clrMapOvr>
  <p:transition spd="slow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81000"/>
            <a:ext cx="8229600" cy="76944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marL="857250" indent="-857250" algn="ctr">
              <a:buFont typeface="+mj-lt"/>
              <a:buAutoNum type="romanUcPeriod" startAt="2"/>
            </a:pPr>
            <a:r>
              <a:rPr lang="en-US" sz="4400" b="1" dirty="0">
                <a:latin typeface="Tempus Sans ITC" pitchFamily="82" charset="0"/>
              </a:rPr>
              <a:t>Your Challenge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5800" y="1600200"/>
            <a:ext cx="79248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Believe </a:t>
            </a:r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God</a:t>
            </a:r>
            <a:endParaRPr lang="en-US" sz="28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lphaUcPeriod"/>
            </a:pPr>
            <a:endParaRPr lang="en-US" sz="10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Believe that He exists – Real! (Heb. 11:6a)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Believe that He is creator of universe (Psa. 33:6-9)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Believe that Jesus is Son of God (John 8:24)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Believe that salvation is through Christ (Acts 4:12)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Believe that Jesus was raised from dead (Rom. 1:4)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Believe Bible is God’s revelation (2 Tim. 3:16-17)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438400" y="4648200"/>
            <a:ext cx="4343400" cy="1600200"/>
          </a:xfrm>
          <a:prstGeom prst="roundRect">
            <a:avLst>
              <a:gd name="adj" fmla="val 41516"/>
            </a:avLst>
          </a:prstGeom>
          <a:solidFill>
            <a:srgbClr val="C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Ready to Defend</a:t>
            </a:r>
          </a:p>
          <a:p>
            <a:pPr algn="ctr"/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Our Faith</a:t>
            </a:r>
          </a:p>
          <a:p>
            <a:pPr algn="ctr"/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Against All Challenges!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81000"/>
            <a:ext cx="8229600" cy="76944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marL="857250" indent="-857250" algn="ctr">
              <a:buFont typeface="+mj-lt"/>
              <a:buAutoNum type="romanUcPeriod" startAt="2"/>
            </a:pPr>
            <a:r>
              <a:rPr lang="en-US" sz="4400" b="1" dirty="0">
                <a:latin typeface="Tempus Sans ITC" pitchFamily="82" charset="0"/>
              </a:rPr>
              <a:t>Your Challenge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5800" y="1600200"/>
            <a:ext cx="82296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Believe </a:t>
            </a:r>
            <a:r>
              <a:rPr lang="en-US" sz="2800" b="1" i="1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God</a:t>
            </a:r>
          </a:p>
          <a:p>
            <a:pPr marL="514350" indent="-514350">
              <a:buFont typeface="+mj-lt"/>
              <a:buAutoNum type="alphaUcPeriod"/>
            </a:pPr>
            <a:endParaRPr lang="en-US" sz="1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Do You Really Believe God?</a:t>
            </a:r>
          </a:p>
          <a:p>
            <a:pPr marL="514350" indent="-514350">
              <a:buFont typeface="+mj-lt"/>
              <a:buAutoNum type="alphaUcPeriod"/>
            </a:pPr>
            <a:endParaRPr lang="en-US" sz="10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He controls world &amp; nations (Dan. 4:25; Rev. 4)?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He hears &amp; answers prayer (1 Pet. 3:12)?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Respect &amp; obey parents (Eph. 6:1-4; Col. 3:20)?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How raise child – how turn out (Prov. 22:6)?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Discipline works (1 Cor. 5; 2 Cor. 2)?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Not allow tempted greater than can bear (1 Cor. 10:13)?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Can obey any command, etc. (Phil. 4:13)?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power is in the word (Rom. 1:16)?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Association with evil corrupts (1 Cor. 15:33)?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Could return at any time (2 Pet. 3:10)?</a:t>
            </a:r>
          </a:p>
          <a:p>
            <a:pPr marL="971550" lvl="1" indent="-514350">
              <a:buFont typeface="+mj-lt"/>
              <a:buAutoNum type="arabicPeriod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8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800" decel="100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800" decel="100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800" decel="100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81000"/>
            <a:ext cx="8229600" cy="76944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marL="857250" indent="-857250" algn="ctr">
              <a:buFont typeface="+mj-lt"/>
              <a:buAutoNum type="romanUcPeriod" startAt="2"/>
            </a:pPr>
            <a:r>
              <a:rPr lang="en-US" sz="4400" b="1" dirty="0">
                <a:latin typeface="Tempus Sans ITC" pitchFamily="82" charset="0"/>
              </a:rPr>
              <a:t>Your Challenge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5800" y="1600200"/>
            <a:ext cx="82296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Believe </a:t>
            </a:r>
            <a:r>
              <a:rPr lang="en-US" sz="2800" b="1" i="1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God</a:t>
            </a:r>
          </a:p>
          <a:p>
            <a:pPr marL="514350" indent="-514350">
              <a:buFont typeface="+mj-lt"/>
              <a:buAutoNum type="alphaUcPeriod"/>
            </a:pPr>
            <a:endParaRPr lang="en-US" sz="1000" b="1" dirty="0">
              <a:solidFill>
                <a:schemeClr val="bg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Do You Really Believe God?</a:t>
            </a:r>
          </a:p>
          <a:p>
            <a:pPr marL="514350" indent="-514350">
              <a:buFont typeface="+mj-lt"/>
              <a:buAutoNum type="alphaUcPeriod"/>
            </a:pPr>
            <a:endParaRPr lang="en-US" sz="1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Do Believe God Enough to Obey?</a:t>
            </a:r>
          </a:p>
          <a:p>
            <a:pPr marL="514350" indent="-514350">
              <a:buFont typeface="+mj-lt"/>
              <a:buAutoNum type="alphaUcPeriod"/>
            </a:pPr>
            <a:endParaRPr lang="en-US" sz="10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One thing to believe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God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Another thing to believe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God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Even another to act upon that faith! (i.e. Moses)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4648200"/>
            <a:ext cx="7315200" cy="20574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Jeremiah</a:t>
            </a:r>
          </a:p>
          <a:p>
            <a:pPr algn="ctr"/>
            <a:endParaRPr lang="en-US" sz="1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Preached that Israel would return (Jer. 25:11)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Believed that Israel would return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Bought a field as a promise (Jer. 32)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67363" y="304800"/>
            <a:ext cx="510909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6600" b="1" spc="0" dirty="0">
                <a:ln/>
                <a:solidFill>
                  <a:schemeClr val="tx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empus Sans ITC" pitchFamily="82" charset="0"/>
              </a:rPr>
              <a:t>Believing God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2362200"/>
            <a:ext cx="8229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Font typeface="+mj-lt"/>
              <a:buAutoNum type="romanUcPeriod"/>
            </a:pPr>
            <a:r>
              <a:rPr lang="en-US" sz="4400" b="1" dirty="0">
                <a:latin typeface="Tempus Sans ITC" pitchFamily="82" charset="0"/>
              </a:rPr>
              <a:t>Those Who Faced The Challenge</a:t>
            </a:r>
          </a:p>
          <a:p>
            <a:pPr marL="400050" indent="-400050">
              <a:buFont typeface="+mj-lt"/>
              <a:buAutoNum type="romanUcPeriod"/>
            </a:pPr>
            <a:endParaRPr lang="en-US" sz="2400" b="1" dirty="0">
              <a:latin typeface="Tempus Sans ITC" pitchFamily="82" charset="0"/>
            </a:endParaRPr>
          </a:p>
          <a:p>
            <a:pPr marL="400050" indent="-400050">
              <a:buFont typeface="+mj-lt"/>
              <a:buAutoNum type="romanUcPeriod"/>
            </a:pPr>
            <a:r>
              <a:rPr lang="en-US" sz="4400" b="1" dirty="0">
                <a:latin typeface="Tempus Sans ITC" pitchFamily="82" charset="0"/>
              </a:rPr>
              <a:t> Your Challenge</a:t>
            </a:r>
          </a:p>
        </p:txBody>
      </p:sp>
    </p:spTree>
  </p:cSld>
  <p:clrMapOvr>
    <a:masterClrMapping/>
  </p:clrMapOvr>
  <p:transition spd="slow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5800" y="1828800"/>
            <a:ext cx="5334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400800" y="1447800"/>
            <a:ext cx="10668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24200" y="1447800"/>
            <a:ext cx="2209800" cy="381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09600" y="363141"/>
            <a:ext cx="79248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Heb 11:6</a:t>
            </a:r>
          </a:p>
          <a:p>
            <a:pPr algn="ctr"/>
            <a:endParaRPr lang="en-US" sz="1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But without faith it is impossible to please Him, for he who comes to God must believe that He is, and that He is 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rewarder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of those who diligently seek Him.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524000" y="1752600"/>
            <a:ext cx="2590800" cy="2971800"/>
            <a:chOff x="838200" y="1752600"/>
            <a:chExt cx="2590800" cy="2971800"/>
          </a:xfrm>
        </p:grpSpPr>
        <p:cxnSp>
          <p:nvCxnSpPr>
            <p:cNvPr id="7" name="Straight Connector 6"/>
            <p:cNvCxnSpPr/>
            <p:nvPr/>
          </p:nvCxnSpPr>
          <p:spPr>
            <a:xfrm rot="5400000">
              <a:off x="2209800" y="1752600"/>
              <a:ext cx="1219200" cy="1219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ounded Rectangle 7"/>
            <p:cNvSpPr/>
            <p:nvPr/>
          </p:nvSpPr>
          <p:spPr>
            <a:xfrm>
              <a:off x="838200" y="2971800"/>
              <a:ext cx="2514600" cy="1752600"/>
            </a:xfrm>
            <a:prstGeom prst="roundRect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Believe</a:t>
              </a:r>
            </a:p>
            <a:p>
              <a:pPr algn="ctr"/>
              <a:r>
                <a:rPr lang="en-US" sz="2800" b="1" i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In</a:t>
              </a:r>
            </a:p>
            <a:p>
              <a:pPr algn="ctr"/>
              <a:r>
                <a: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God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343400" y="2209800"/>
            <a:ext cx="3276600" cy="2514600"/>
            <a:chOff x="4343400" y="2209800"/>
            <a:chExt cx="3276600" cy="2514600"/>
          </a:xfrm>
        </p:grpSpPr>
        <p:sp>
          <p:nvSpPr>
            <p:cNvPr id="10" name="Rounded Rectangle 9"/>
            <p:cNvSpPr/>
            <p:nvPr/>
          </p:nvSpPr>
          <p:spPr>
            <a:xfrm>
              <a:off x="5105400" y="2971800"/>
              <a:ext cx="2514600" cy="1752600"/>
            </a:xfrm>
            <a:prstGeom prst="roundRect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Believe</a:t>
              </a:r>
            </a:p>
            <a:p>
              <a:pPr algn="ctr"/>
              <a:r>
                <a:rPr lang="en-US" sz="2800" b="1" i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God</a:t>
              </a: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4343400" y="2209800"/>
              <a:ext cx="1143000" cy="990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Left-Right Arrow Callout 14"/>
          <p:cNvSpPr/>
          <p:nvPr/>
        </p:nvSpPr>
        <p:spPr>
          <a:xfrm>
            <a:off x="3657600" y="3124200"/>
            <a:ext cx="1828800" cy="1447800"/>
          </a:xfrm>
          <a:prstGeom prst="leftRightArrowCallout">
            <a:avLst>
              <a:gd name="adj1" fmla="val 19754"/>
              <a:gd name="adj2" fmla="val 25000"/>
              <a:gd name="adj3" fmla="val 13197"/>
              <a:gd name="adj4" fmla="val 49911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Not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Same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3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67200" y="1447800"/>
            <a:ext cx="8382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24200" y="1447800"/>
            <a:ext cx="609600" cy="3048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914400" y="351472"/>
            <a:ext cx="7391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Acts 1:1</a:t>
            </a:r>
          </a:p>
          <a:p>
            <a:pPr algn="ctr"/>
            <a:endParaRPr lang="en-US" sz="1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The former account I made, O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Theophilus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of all that Jesus began both to do and teach, </a:t>
            </a:r>
          </a:p>
        </p:txBody>
      </p:sp>
      <p:sp>
        <p:nvSpPr>
          <p:cNvPr id="5" name="Oval 4"/>
          <p:cNvSpPr/>
          <p:nvPr/>
        </p:nvSpPr>
        <p:spPr>
          <a:xfrm>
            <a:off x="685800" y="2667000"/>
            <a:ext cx="3352800" cy="1828800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What Jesus</a:t>
            </a:r>
          </a:p>
          <a:p>
            <a:pPr algn="ctr"/>
            <a:r>
              <a:rPr lang="en-US" sz="2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Did</a:t>
            </a:r>
          </a:p>
          <a:p>
            <a:pPr algn="ctr"/>
            <a:r>
              <a:rPr lang="en-US" sz="24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(Believe </a:t>
            </a:r>
            <a:r>
              <a:rPr lang="en-US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4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Him)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38400" y="2209800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Must Accept:</a:t>
            </a:r>
          </a:p>
        </p:txBody>
      </p:sp>
      <p:sp>
        <p:nvSpPr>
          <p:cNvPr id="7" name="Oval 6"/>
          <p:cNvSpPr/>
          <p:nvPr/>
        </p:nvSpPr>
        <p:spPr>
          <a:xfrm>
            <a:off x="5029200" y="2667000"/>
            <a:ext cx="3352800" cy="1828800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What Jesus</a:t>
            </a:r>
          </a:p>
          <a:p>
            <a:pPr algn="ctr"/>
            <a:r>
              <a:rPr lang="en-US" sz="2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Taught</a:t>
            </a:r>
          </a:p>
          <a:p>
            <a:pPr algn="ctr"/>
            <a:r>
              <a:rPr lang="en-US" sz="24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(Believe </a:t>
            </a:r>
            <a:r>
              <a:rPr lang="en-US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Him</a:t>
            </a:r>
            <a:r>
              <a:rPr lang="en-US" sz="24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5" grpId="0" animBg="1"/>
      <p:bldP spid="6" grpId="0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724400" y="2133600"/>
            <a:ext cx="11430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62000" y="2133600"/>
            <a:ext cx="2819400" cy="381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334000" y="1752600"/>
            <a:ext cx="2971800" cy="3048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85800" y="304800"/>
            <a:ext cx="7848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John 20:30-31</a:t>
            </a:r>
          </a:p>
          <a:p>
            <a:pPr algn="ctr"/>
            <a:endParaRPr lang="en-US" sz="1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truly Jesus did many other signs in the presence of His disciples, which are not written in this book; 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31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but these are written that you may believe that Jesus is the Christ, the Son of God, and that believing you may have life in His name. 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295400" y="2362200"/>
            <a:ext cx="2133600" cy="2590800"/>
            <a:chOff x="3429000" y="2971800"/>
            <a:chExt cx="2133600" cy="2590800"/>
          </a:xfrm>
        </p:grpSpPr>
        <p:cxnSp>
          <p:nvCxnSpPr>
            <p:cNvPr id="10" name="Straight Connector 9"/>
            <p:cNvCxnSpPr/>
            <p:nvPr/>
          </p:nvCxnSpPr>
          <p:spPr>
            <a:xfrm rot="5400000">
              <a:off x="4152900" y="3314700"/>
              <a:ext cx="685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Dodecagon 7"/>
            <p:cNvSpPr/>
            <p:nvPr/>
          </p:nvSpPr>
          <p:spPr>
            <a:xfrm>
              <a:off x="3429000" y="3581400"/>
              <a:ext cx="2133600" cy="1981200"/>
            </a:xfrm>
            <a:prstGeom prst="dodecagon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Believe</a:t>
              </a:r>
            </a:p>
            <a:p>
              <a:pPr algn="ctr"/>
              <a:r>
                <a:rPr lang="en-US" sz="2800" i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In</a:t>
              </a:r>
            </a:p>
            <a:p>
              <a:pPr algn="ctr"/>
              <a:r>
                <a:rPr lang="en-US" sz="2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Christ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419600" y="2362200"/>
            <a:ext cx="2133600" cy="2590800"/>
            <a:chOff x="3429000" y="2971800"/>
            <a:chExt cx="2133600" cy="2590800"/>
          </a:xfrm>
        </p:grpSpPr>
        <p:cxnSp>
          <p:nvCxnSpPr>
            <p:cNvPr id="13" name="Straight Connector 12"/>
            <p:cNvCxnSpPr/>
            <p:nvPr/>
          </p:nvCxnSpPr>
          <p:spPr>
            <a:xfrm rot="5400000">
              <a:off x="4152900" y="3314700"/>
              <a:ext cx="685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Dodecagon 13"/>
            <p:cNvSpPr/>
            <p:nvPr/>
          </p:nvSpPr>
          <p:spPr>
            <a:xfrm>
              <a:off x="3429000" y="3581400"/>
              <a:ext cx="2133600" cy="1981200"/>
            </a:xfrm>
            <a:prstGeom prst="dodecagon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Believe</a:t>
              </a:r>
            </a:p>
            <a:p>
              <a:pPr algn="ctr"/>
              <a:r>
                <a:rPr lang="en-US" sz="2800" i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Christ</a:t>
              </a:r>
            </a:p>
          </p:txBody>
        </p:sp>
      </p:grp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0" y="1371600"/>
            <a:ext cx="1524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057400" y="990600"/>
            <a:ext cx="3276600" cy="381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09600" y="304800"/>
            <a:ext cx="78486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1 John 5:10</a:t>
            </a:r>
          </a:p>
          <a:p>
            <a:endParaRPr lang="en-US" sz="1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He who believes in the Son of God has the witness in himself; he who does not believe God has made Him a liar, because he has not believed the testimony that God has given of His Son. 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048000" y="2057400"/>
            <a:ext cx="51054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90600" y="3200400"/>
            <a:ext cx="739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Believe God = believing testimony of God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2133600" cy="4876800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Believe</a:t>
            </a:r>
          </a:p>
          <a:p>
            <a:pPr algn="ctr"/>
            <a:endParaRPr lang="en-US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</a:t>
            </a:r>
          </a:p>
          <a:p>
            <a:pPr algn="ctr"/>
            <a:endParaRPr lang="en-US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God</a:t>
            </a:r>
          </a:p>
        </p:txBody>
      </p:sp>
      <p:sp>
        <p:nvSpPr>
          <p:cNvPr id="3" name="Rectangle 2"/>
          <p:cNvSpPr/>
          <p:nvPr/>
        </p:nvSpPr>
        <p:spPr>
          <a:xfrm>
            <a:off x="7010400" y="0"/>
            <a:ext cx="2133600" cy="4876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Believe</a:t>
            </a:r>
          </a:p>
          <a:p>
            <a:pPr algn="ctr"/>
            <a:endParaRPr lang="en-US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God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43200" y="304800"/>
            <a:ext cx="358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The Challenge:</a:t>
            </a:r>
          </a:p>
        </p:txBody>
      </p:sp>
      <p:sp>
        <p:nvSpPr>
          <p:cNvPr id="5" name="Left Arrow 4"/>
          <p:cNvSpPr/>
          <p:nvPr/>
        </p:nvSpPr>
        <p:spPr>
          <a:xfrm>
            <a:off x="2362200" y="1295400"/>
            <a:ext cx="4114800" cy="1219200"/>
          </a:xfrm>
          <a:prstGeom prst="leftArrow">
            <a:avLst>
              <a:gd name="adj1" fmla="val 50000"/>
              <a:gd name="adj2" fmla="val 2786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Merely</a:t>
            </a:r>
          </a:p>
        </p:txBody>
      </p:sp>
      <p:sp>
        <p:nvSpPr>
          <p:cNvPr id="6" name="Left-Right Arrow 5"/>
          <p:cNvSpPr/>
          <p:nvPr/>
        </p:nvSpPr>
        <p:spPr>
          <a:xfrm>
            <a:off x="2362200" y="2819400"/>
            <a:ext cx="4191000" cy="1219200"/>
          </a:xfrm>
          <a:prstGeom prst="leftRightArrow">
            <a:avLst>
              <a:gd name="adj1" fmla="val 50000"/>
              <a:gd name="adj2" fmla="val 30328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Both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537150"/>
            <a:ext cx="6827511" cy="43396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13800" b="1" spc="0" dirty="0">
                <a:ln/>
                <a:solidFill>
                  <a:schemeClr val="tx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empus Sans ITC" pitchFamily="82" charset="0"/>
              </a:rPr>
              <a:t>Believing</a:t>
            </a:r>
          </a:p>
          <a:p>
            <a:pPr algn="ctr"/>
            <a:r>
              <a:rPr lang="en-US" sz="13800" b="1" spc="0" dirty="0">
                <a:ln/>
                <a:solidFill>
                  <a:schemeClr val="tx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empus Sans ITC" pitchFamily="82" charset="0"/>
              </a:rPr>
              <a:t>God</a:t>
            </a:r>
          </a:p>
        </p:txBody>
      </p:sp>
    </p:spTree>
  </p:cSld>
  <p:clrMapOvr>
    <a:masterClrMapping/>
  </p:clrMapOvr>
  <p:transition spd="slow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67363" y="304800"/>
            <a:ext cx="510909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6600" b="1" spc="0" dirty="0">
                <a:ln/>
                <a:solidFill>
                  <a:schemeClr val="tx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empus Sans ITC" pitchFamily="82" charset="0"/>
              </a:rPr>
              <a:t>Believing God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236220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Font typeface="+mj-lt"/>
              <a:buAutoNum type="romanUcPeriod"/>
            </a:pPr>
            <a:r>
              <a:rPr lang="en-US" sz="4400" b="1" dirty="0">
                <a:latin typeface="Tempus Sans ITC" pitchFamily="82" charset="0"/>
              </a:rPr>
              <a:t>Those Who Faced The Challenge</a:t>
            </a:r>
          </a:p>
        </p:txBody>
      </p:sp>
    </p:spTree>
  </p:cSld>
  <p:clrMapOvr>
    <a:masterClrMapping/>
  </p:clrMapOvr>
  <p:transition spd="slow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73559"/>
            <a:ext cx="8229600" cy="76944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marL="400050" indent="-400050" algn="ctr">
              <a:buFont typeface="+mj-lt"/>
              <a:buAutoNum type="romanUcPeriod"/>
            </a:pPr>
            <a:r>
              <a:rPr lang="en-US" sz="4400" b="1" dirty="0">
                <a:latin typeface="Tempus Sans ITC" pitchFamily="82" charset="0"/>
              </a:rPr>
              <a:t>Those Who Faced The Challenge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5800" y="1600200"/>
            <a:ext cx="792480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Believed </a:t>
            </a:r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God &amp; Believed </a:t>
            </a:r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God</a:t>
            </a:r>
          </a:p>
          <a:p>
            <a:pPr marL="514350" indent="-514350">
              <a:buFont typeface="+mj-lt"/>
              <a:buAutoNum type="alphaUcPeriod"/>
            </a:pPr>
            <a:endParaRPr lang="en-US" sz="10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Noah (Heb. 11:7; Gen. 6:22)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Abraham (Rom. 4:16-21)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Hannah (1 Sam. 1:1-18)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Hezekiah (2 Kings 18:5-6)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Ezra (Ezra 8:22)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Joseph (Matt. 1:18-25; 2:13-14)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Paul (Acts 27:25)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>
            <a:latin typeface="Times New Roman" pitchFamily="18" charset="0"/>
            <a:cs typeface="Times New Roman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752</Words>
  <Application>Microsoft Office PowerPoint</Application>
  <PresentationFormat>On-screen Show (4:3)</PresentationFormat>
  <Paragraphs>128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Calibri</vt:lpstr>
      <vt:lpstr>Times New Roman</vt:lpstr>
      <vt:lpstr>Tempus Sans ITC</vt:lpstr>
      <vt:lpstr>Arial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DonnieV</dc:creator>
  <cp:lastModifiedBy>Richard Lidh</cp:lastModifiedBy>
  <cp:revision>48</cp:revision>
  <cp:lastPrinted>2021-11-07T23:05:07Z</cp:lastPrinted>
  <dcterms:created xsi:type="dcterms:W3CDTF">2010-03-05T16:40:03Z</dcterms:created>
  <dcterms:modified xsi:type="dcterms:W3CDTF">2021-11-07T23:05:15Z</dcterms:modified>
</cp:coreProperties>
</file>